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E0D1F-CAF6-411A-8F7B-14D3B075CF27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28273-41C7-443D-8069-C11B84D1E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10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54B3-9417-45C7-9F08-6A6756668E37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09695-3DF9-4C54-8D83-0E70C2E0A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11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96D61-AD3F-4A7A-A4E5-48D7CA552703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A162-0661-4F81-B529-29437ECB5E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00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EC289-4A43-4EED-B802-AB97414A500F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73890-48EE-448D-B9C6-0F0E03E35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37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CBDF-1422-4730-95D9-16113DC60493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552B-1684-4A0B-B248-B3488B192B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91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256FC-464F-43CD-BEAD-383B2AB5CE35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3027-D289-491A-B0F2-740EF0284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3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B67C9-D917-4BA7-8227-A5179A397416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B7A0F-8199-4E0D-BF8D-43D83FCEB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05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AB5A-B8A6-49F8-BACA-A3942DE3552B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7F27C-9AE6-48B7-87B2-35879310B9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17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67907-2405-4204-AA0C-996CF9D3FB1F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0D022-B553-4258-A19D-E7B46D8C2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70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0CA4-8557-422E-BDE0-AD230EC42BE1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F0556-7AED-47EA-A920-70C0933CC4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59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BDF8D-2519-4B63-A587-91226509B6A5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6F660-A9D2-4518-A585-14584F6509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68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FD95D-0810-47F7-8A6B-1164BE12270B}" type="datetimeFigureOut">
              <a:rPr lang="en-US"/>
              <a:pPr>
                <a:defRPr/>
              </a:pPr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824CDE-6284-47F1-8BC3-5D2CFD519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0" y="7620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/>
              <a:t>What does </a:t>
            </a:r>
            <a:r>
              <a:rPr lang="en-US" altLang="en-US" sz="3600" b="1" u="sng"/>
              <a:t>this </a:t>
            </a:r>
            <a:r>
              <a:rPr lang="en-US" altLang="en-US" sz="3600" b="1"/>
              <a:t>describe?</a:t>
            </a:r>
            <a:endParaRPr lang="en-US" altLang="en-US" sz="1800"/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/>
              <a:t>FlowCharts</a:t>
            </a:r>
          </a:p>
        </p:txBody>
      </p:sp>
      <p:sp>
        <p:nvSpPr>
          <p:cNvPr id="19" name="Right Arrow 18"/>
          <p:cNvSpPr/>
          <p:nvPr/>
        </p:nvSpPr>
        <p:spPr>
          <a:xfrm rot="5400000">
            <a:off x="4221162" y="1570038"/>
            <a:ext cx="911225" cy="514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0" y="472440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Flashlight Follower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b="1"/>
              <a:t> Program Flow</a:t>
            </a:r>
          </a:p>
        </p:txBody>
      </p:sp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91440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0" y="17145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/>
              <a:t>FlowCharts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371600" y="1143000"/>
            <a:ext cx="30480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/>
              <a:t>Elements</a:t>
            </a:r>
            <a:br>
              <a:rPr lang="en-US" altLang="en-US" b="1" u="sng"/>
            </a:br>
            <a:endParaRPr lang="en-US" altLang="en-US" sz="16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 Start/End</a:t>
            </a:r>
            <a:endParaRPr lang="en-US" altLang="en-US" sz="2400" b="1"/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 Start, alwa</a:t>
            </a:r>
            <a:r>
              <a:rPr lang="en-US" altLang="en-US" sz="2400"/>
              <a:t>y</a:t>
            </a:r>
            <a:r>
              <a:rPr lang="en-US" altLang="en-US" sz="2400" b="1"/>
              <a:t>s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 End, sometimes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/>
            </a:r>
            <a:br>
              <a:rPr lang="en-US" altLang="en-US" sz="1600" b="1"/>
            </a:br>
            <a:r>
              <a:rPr lang="en-US" altLang="en-US" b="1"/>
              <a:t> Process</a:t>
            </a:r>
            <a:endParaRPr lang="en-US" altLang="en-US" sz="2400" b="1"/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 Do something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/>
            </a:r>
            <a:br>
              <a:rPr lang="en-US" altLang="en-US" sz="1600" b="1"/>
            </a:br>
            <a:r>
              <a:rPr lang="en-US" altLang="en-US" b="1"/>
              <a:t> Decision</a:t>
            </a:r>
            <a:endParaRPr lang="en-US" altLang="en-US" sz="2400" b="1"/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 Binary only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/>
              <a:t> Yes or No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/>
            </a:r>
            <a:br>
              <a:rPr lang="en-US" altLang="en-US" sz="1600" b="1"/>
            </a:br>
            <a:r>
              <a:rPr lang="en-US" altLang="en-US" b="1"/>
              <a:t> Program Flow</a:t>
            </a:r>
            <a:endParaRPr lang="en-US" altLang="en-US" b="1" u="sng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581400"/>
            <a:ext cx="1257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1257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133600"/>
            <a:ext cx="1257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5562600" y="6172200"/>
            <a:ext cx="1320800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85800"/>
            <a:ext cx="873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/>
              <a:t>Create a FlowChart for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u="sng"/>
              <a:t>Dragster Challenge</a:t>
            </a:r>
            <a:r>
              <a:rPr lang="en-US" altLang="en-US" sz="3600" b="1"/>
              <a:t> program</a:t>
            </a:r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/>
              <a:t>FlowCharts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04800" y="1981200"/>
            <a:ext cx="8432800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2400"/>
              </a:spcAft>
              <a:buFontTx/>
              <a:buAutoNum type="arabicPeriod"/>
            </a:pPr>
            <a:r>
              <a:rPr lang="en-US" altLang="en-US" sz="2800" b="1"/>
              <a:t>Break task down into separate behaviors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FontTx/>
              <a:buAutoNum type="arabicPeriod"/>
            </a:pPr>
            <a:r>
              <a:rPr lang="en-US" altLang="en-US" sz="2800" b="1"/>
              <a:t>Identify whether each behavior is a</a:t>
            </a:r>
            <a:br>
              <a:rPr lang="en-US" altLang="en-US" sz="2800" b="1"/>
            </a:br>
            <a:r>
              <a:rPr lang="en-US" altLang="en-US" sz="2800" b="1"/>
              <a:t> 	            </a:t>
            </a:r>
            <a:r>
              <a:rPr lang="en-US" altLang="en-US" sz="2800" b="1" u="sng"/>
              <a:t>Process</a:t>
            </a:r>
            <a:r>
              <a:rPr lang="en-US" altLang="en-US" sz="2800" b="1"/>
              <a:t>       	   or         </a:t>
            </a:r>
            <a:r>
              <a:rPr lang="en-US" altLang="en-US" sz="2800" b="1" u="sng"/>
              <a:t>Decision</a:t>
            </a:r>
            <a:r>
              <a:rPr lang="en-US" altLang="en-US" sz="2800" b="1"/>
              <a:t> block</a:t>
            </a:r>
            <a:br>
              <a:rPr lang="en-US" altLang="en-US" sz="2800" b="1"/>
            </a:br>
            <a:r>
              <a:rPr lang="en-US" altLang="en-US" sz="2800" b="1"/>
              <a:t/>
            </a:r>
            <a:br>
              <a:rPr lang="en-US" altLang="en-US" sz="2800" b="1"/>
            </a:br>
            <a:endParaRPr lang="en-US" altLang="en-US" sz="2800" b="1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b="1"/>
              <a:t>Put the labeled blocks in order</a:t>
            </a:r>
            <a:br>
              <a:rPr lang="en-US" altLang="en-US" sz="2800" b="1"/>
            </a:br>
            <a:r>
              <a:rPr lang="en-US" altLang="en-US" sz="2800" b="1"/>
              <a:t>(including Y/N on decision blocks)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b="1"/>
              <a:t>Use </a:t>
            </a:r>
            <a:r>
              <a:rPr lang="en-US" altLang="en-US" sz="2800" b="1" u="sng"/>
              <a:t>Arrows</a:t>
            </a:r>
            <a:r>
              <a:rPr lang="en-US" altLang="en-US" sz="2800" b="1"/>
              <a:t> to show program flow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b="1"/>
              <a:t>Don’t forget the </a:t>
            </a:r>
            <a:r>
              <a:rPr lang="en-US" altLang="en-US" sz="2800" b="1" u="sng"/>
              <a:t>Start/End</a:t>
            </a:r>
            <a:r>
              <a:rPr lang="en-US" altLang="en-US" sz="2800" b="1"/>
              <a:t> blocks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733800"/>
            <a:ext cx="1257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17430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Straight Arrow Connector 29"/>
          <p:cNvCxnSpPr/>
          <p:nvPr/>
        </p:nvCxnSpPr>
        <p:spPr>
          <a:xfrm>
            <a:off x="6705600" y="5867400"/>
            <a:ext cx="1320800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096000"/>
            <a:ext cx="14478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812925"/>
            <a:ext cx="69532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3" name="Group 4"/>
          <p:cNvGrpSpPr>
            <a:grpSpLocks/>
          </p:cNvGrpSpPr>
          <p:nvPr/>
        </p:nvGrpSpPr>
        <p:grpSpPr bwMode="auto">
          <a:xfrm>
            <a:off x="0" y="838200"/>
            <a:ext cx="9144000" cy="1066800"/>
            <a:chOff x="0" y="838200"/>
            <a:chExt cx="9144000" cy="1066800"/>
          </a:xfrm>
        </p:grpSpPr>
        <p:pic>
          <p:nvPicPr>
            <p:cNvPr id="513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38200"/>
              <a:ext cx="9144000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1830388" y="1430338"/>
              <a:ext cx="608012" cy="12223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33" name="TextBox 1"/>
            <p:cNvSpPr txBox="1">
              <a:spLocks noChangeArrowheads="1"/>
            </p:cNvSpPr>
            <p:nvPr/>
          </p:nvSpPr>
          <p:spPr bwMode="auto">
            <a:xfrm>
              <a:off x="1720976" y="1383566"/>
              <a:ext cx="83388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>
                  <a:latin typeface="Arial" panose="020B0604020202020204" pitchFamily="34" charset="0"/>
                </a:rPr>
                <a:t>Flag Change?</a:t>
              </a:r>
            </a:p>
          </p:txBody>
        </p:sp>
      </p:grp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/>
              <a:t> FlowCharts: Dragster Challenge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8600" y="3124200"/>
            <a:ext cx="89154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800" b="1"/>
              <a:t>Every FlowChart block behavior must be created in EV3-G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800" b="1"/>
              <a:t>Every program has a </a:t>
            </a:r>
            <a:r>
              <a:rPr lang="en-US" altLang="en-US" sz="2800" b="1" u="sng"/>
              <a:t>Start</a:t>
            </a:r>
            <a:r>
              <a:rPr lang="en-US" altLang="en-US" sz="2800" b="1"/>
              <a:t> block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800" b="1"/>
              <a:t>Some programs have an End block: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b="1"/>
              <a:t> Implied by dangling beam in EV3-G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800" b="1"/>
              <a:t>One </a:t>
            </a:r>
            <a:r>
              <a:rPr lang="en-US" altLang="en-US" sz="2800" b="1" u="sng"/>
              <a:t>Process</a:t>
            </a:r>
            <a:r>
              <a:rPr lang="en-US" altLang="en-US" sz="2800" b="1"/>
              <a:t> block </a:t>
            </a:r>
            <a:r>
              <a:rPr lang="en-US" altLang="en-US" sz="2800" b="1" i="1">
                <a:solidFill>
                  <a:srgbClr val="FF0000"/>
                </a:solidFill>
              </a:rPr>
              <a:t>may</a:t>
            </a:r>
            <a:r>
              <a:rPr lang="en-US" altLang="en-US" sz="2800" b="1"/>
              <a:t> imply more than one EV3-G block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800" b="1"/>
              <a:t>A </a:t>
            </a:r>
            <a:r>
              <a:rPr lang="en-US" altLang="en-US" sz="2800" b="1" u="sng"/>
              <a:t>Decision</a:t>
            </a:r>
            <a:r>
              <a:rPr lang="en-US" altLang="en-US" sz="2800" b="1"/>
              <a:t> block </a:t>
            </a:r>
            <a:r>
              <a:rPr lang="en-US" altLang="en-US" sz="2800" b="1" i="1">
                <a:solidFill>
                  <a:srgbClr val="FF0000"/>
                </a:solidFill>
              </a:rPr>
              <a:t>always</a:t>
            </a:r>
            <a:r>
              <a:rPr lang="en-US" altLang="en-US" sz="2800" b="1"/>
              <a:t> implies some type of input: 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b="1"/>
              <a:t> sensor, button, timer, counter, bluetooth, etc.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5400" y="762000"/>
            <a:ext cx="7924800" cy="236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895600" y="838200"/>
            <a:ext cx="62484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00600" y="838200"/>
            <a:ext cx="43434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324600" y="838200"/>
            <a:ext cx="28194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583488" y="762000"/>
            <a:ext cx="1560512" cy="236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"/>
            <a:ext cx="51530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0" y="0"/>
            <a:ext cx="3276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0" y="0"/>
            <a:ext cx="3429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/>
              <a:t>FlowCharts: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Decisions,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Decisions….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089900" y="1981200"/>
            <a:ext cx="1054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Parallel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Branches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089900" y="3581400"/>
            <a:ext cx="1054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Merged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Parallel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Branches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089900" y="5562600"/>
            <a:ext cx="1054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Looped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Parallel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Branches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124200"/>
            <a:ext cx="6553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14900"/>
            <a:ext cx="65532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950200" y="533400"/>
            <a:ext cx="119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“Wait-for”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Loop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51625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18" y="2090738"/>
            <a:ext cx="7969682" cy="3967162"/>
          </a:xfrm>
          <a:prstGeom prst="rect">
            <a:avLst/>
          </a:prstGeom>
        </p:spPr>
      </p:pic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/>
              <a:t>Creating FlowCharts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685800"/>
            <a:ext cx="9144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Flowcharting programs like </a:t>
            </a:r>
            <a:r>
              <a:rPr lang="en-US" altLang="en-US" sz="2800" dirty="0" smtClean="0"/>
              <a:t>Draw.io </a:t>
            </a:r>
            <a:r>
              <a:rPr lang="en-US" altLang="en-US" sz="2800" dirty="0"/>
              <a:t>(shown below): 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 Select “New Blank Flowchart”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i="1" u="sng" dirty="0"/>
              <a:t> </a:t>
            </a:r>
            <a:r>
              <a:rPr lang="en-US" altLang="en-US" sz="2400" dirty="0"/>
              <a:t>Use </a:t>
            </a:r>
            <a:r>
              <a:rPr lang="en-US" altLang="en-US" sz="2400" dirty="0" smtClean="0"/>
              <a:t>“General” </a:t>
            </a:r>
            <a:r>
              <a:rPr lang="en-US" altLang="en-US" sz="2400" dirty="0"/>
              <a:t>Library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 altLang="en-US" sz="2400" i="1" u="sng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03700" y="3144418"/>
            <a:ext cx="368300" cy="110415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987438" y="4325858"/>
            <a:ext cx="895351" cy="1162926"/>
            <a:chOff x="987438" y="4325858"/>
            <a:chExt cx="895351" cy="1162926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273188" y="4325859"/>
              <a:ext cx="609600" cy="116292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1616088" y="4692015"/>
              <a:ext cx="266701" cy="796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987438" y="4325858"/>
              <a:ext cx="895350" cy="116292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905000" y="5247461"/>
            <a:ext cx="459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Click/drag these blocks into place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73359" y="6057900"/>
            <a:ext cx="483219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	Click/drag to connect blocks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6096002" y="4420793"/>
            <a:ext cx="495298" cy="163710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105722" y="2688334"/>
            <a:ext cx="57428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	</a:t>
            </a:r>
            <a:r>
              <a:rPr lang="en-US" altLang="en-US" sz="2400" dirty="0" smtClean="0">
                <a:solidFill>
                  <a:srgbClr val="FF0000"/>
                </a:solidFill>
              </a:rPr>
              <a:t>Right click on block, Edit to change.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6604000" y="4420792"/>
            <a:ext cx="635000" cy="163710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28459" y="1828800"/>
            <a:ext cx="1305141" cy="203509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151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Randy</dc:creator>
  <cp:lastModifiedBy>Sommer White</cp:lastModifiedBy>
  <cp:revision>52</cp:revision>
  <dcterms:created xsi:type="dcterms:W3CDTF">2010-04-13T20:35:04Z</dcterms:created>
  <dcterms:modified xsi:type="dcterms:W3CDTF">2017-02-22T19:21:24Z</dcterms:modified>
</cp:coreProperties>
</file>